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80" r:id="rId2"/>
    <p:sldId id="281" r:id="rId3"/>
    <p:sldId id="282" r:id="rId4"/>
    <p:sldId id="283" r:id="rId5"/>
    <p:sldId id="288" r:id="rId6"/>
    <p:sldId id="284" r:id="rId7"/>
    <p:sldId id="285" r:id="rId8"/>
    <p:sldId id="287" r:id="rId9"/>
    <p:sldId id="286" r:id="rId10"/>
  </p:sldIdLst>
  <p:sldSz cx="12192000" cy="6858000"/>
  <p:notesSz cx="6669088" cy="9926638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35" autoAdjust="0"/>
    <p:restoredTop sz="87092" autoAdjust="0"/>
  </p:normalViewPr>
  <p:slideViewPr>
    <p:cSldViewPr snapToGrid="0">
      <p:cViewPr varScale="1">
        <p:scale>
          <a:sx n="91" d="100"/>
          <a:sy n="91" d="100"/>
        </p:scale>
        <p:origin x="216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816" y="-6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05473E-9897-4DB9-8A1D-0EC2D5CE44A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77607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6E60FE-9BA7-4839-88AF-83B2B6A74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67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609600" y="836712"/>
            <a:ext cx="10769600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609600" y="1916832"/>
            <a:ext cx="10769600" cy="4102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CACE64-D165-4502-B7B9-3C014220B6E8}" type="slidenum">
              <a:rPr lang="fi-FI" altLang="fi-FI"/>
              <a:pPr/>
              <a:t>‹#›</a:t>
            </a:fld>
            <a:endParaRPr lang="fi-FI" altLang="fi-FI"/>
          </a:p>
        </p:txBody>
      </p:sp>
    </p:spTree>
    <p:extLst>
      <p:ext uri="{BB962C8B-B14F-4D97-AF65-F5344CB8AC3E}">
        <p14:creationId xmlns:p14="http://schemas.microsoft.com/office/powerpoint/2010/main" val="166373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1447800"/>
            <a:ext cx="10769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fi-FI"/>
              <a:t>Click to edit Master title style</a:t>
            </a:r>
            <a:endParaRPr lang="fi-FI" altLang="fi-FI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2362200"/>
            <a:ext cx="10769600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fi-FI"/>
              <a:t>Click to edit Master text styles</a:t>
            </a:r>
          </a:p>
          <a:p>
            <a:pPr lvl="1"/>
            <a:r>
              <a:rPr lang="en-US" altLang="fi-FI"/>
              <a:t>Second level</a:t>
            </a:r>
          </a:p>
          <a:p>
            <a:pPr lvl="2"/>
            <a:r>
              <a:rPr lang="en-US" altLang="fi-FI"/>
              <a:t>Third level</a:t>
            </a:r>
          </a:p>
          <a:p>
            <a:pPr lvl="3"/>
            <a:r>
              <a:rPr lang="en-US" altLang="fi-FI"/>
              <a:t>Fourth level</a:t>
            </a:r>
          </a:p>
          <a:p>
            <a:pPr lvl="4"/>
            <a:r>
              <a:rPr lang="en-US" altLang="fi-FI"/>
              <a:t>Fifth level</a:t>
            </a:r>
            <a:endParaRPr lang="fi-FI" altLang="fi-FI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261600" y="6096000"/>
            <a:ext cx="121920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4C4C4C"/>
                </a:solidFill>
                <a:latin typeface="Tahoma" panose="020B0604030504040204" pitchFamily="34" charset="0"/>
              </a:defRPr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fld id="{A32F7854-C495-4587-BE71-33D1AA4342C5}" type="slidenum">
              <a:rPr lang="fi-FI" altLang="fi-FI"/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fi-FI" altLang="fi-FI" dirty="0"/>
          </a:p>
        </p:txBody>
      </p:sp>
      <p:grpSp>
        <p:nvGrpSpPr>
          <p:cNvPr id="1031" name="Group 7"/>
          <p:cNvGrpSpPr>
            <a:grpSpLocks/>
          </p:cNvGrpSpPr>
          <p:nvPr/>
        </p:nvGrpSpPr>
        <p:grpSpPr bwMode="auto">
          <a:xfrm>
            <a:off x="11760630" y="5981588"/>
            <a:ext cx="178229" cy="686024"/>
            <a:chOff x="5568" y="2064"/>
            <a:chExt cx="295" cy="2112"/>
          </a:xfrm>
        </p:grpSpPr>
        <p:sp>
          <p:nvSpPr>
            <p:cNvPr id="1033" name="Rectangle 8"/>
            <p:cNvSpPr>
              <a:spLocks noChangeArrowheads="1"/>
            </p:cNvSpPr>
            <p:nvPr/>
          </p:nvSpPr>
          <p:spPr bwMode="auto">
            <a:xfrm>
              <a:off x="5568" y="3120"/>
              <a:ext cx="295" cy="290"/>
            </a:xfrm>
            <a:prstGeom prst="rect">
              <a:avLst/>
            </a:prstGeom>
            <a:solidFill>
              <a:srgbClr val="ACCD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fi-FI" sz="2400">
                <a:solidFill>
                  <a:srgbClr val="000000"/>
                </a:solidFill>
              </a:endParaRPr>
            </a:p>
          </p:txBody>
        </p:sp>
        <p:sp>
          <p:nvSpPr>
            <p:cNvPr id="1034" name="Rectangle 9"/>
            <p:cNvSpPr>
              <a:spLocks noChangeArrowheads="1"/>
            </p:cNvSpPr>
            <p:nvPr/>
          </p:nvSpPr>
          <p:spPr bwMode="auto">
            <a:xfrm>
              <a:off x="5568" y="3886"/>
              <a:ext cx="295" cy="290"/>
            </a:xfrm>
            <a:prstGeom prst="rect">
              <a:avLst/>
            </a:prstGeom>
            <a:solidFill>
              <a:srgbClr val="3A1A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fi-FI" sz="2400">
                <a:solidFill>
                  <a:srgbClr val="000000"/>
                </a:solidFill>
              </a:endParaRPr>
            </a:p>
          </p:txBody>
        </p:sp>
        <p:sp>
          <p:nvSpPr>
            <p:cNvPr id="1035" name="Rectangle 10"/>
            <p:cNvSpPr>
              <a:spLocks noChangeArrowheads="1"/>
            </p:cNvSpPr>
            <p:nvPr/>
          </p:nvSpPr>
          <p:spPr bwMode="auto">
            <a:xfrm>
              <a:off x="5568" y="2064"/>
              <a:ext cx="295" cy="290"/>
            </a:xfrm>
            <a:prstGeom prst="rect">
              <a:avLst/>
            </a:prstGeom>
            <a:solidFill>
              <a:srgbClr val="007A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fi-FI" sz="2400">
                <a:solidFill>
                  <a:srgbClr val="000000"/>
                </a:solidFill>
              </a:endParaRPr>
            </a:p>
          </p:txBody>
        </p:sp>
        <p:sp>
          <p:nvSpPr>
            <p:cNvPr id="1036" name="Rectangle 11"/>
            <p:cNvSpPr>
              <a:spLocks noChangeArrowheads="1"/>
            </p:cNvSpPr>
            <p:nvPr/>
          </p:nvSpPr>
          <p:spPr bwMode="auto">
            <a:xfrm>
              <a:off x="5568" y="2401"/>
              <a:ext cx="295" cy="286"/>
            </a:xfrm>
            <a:prstGeom prst="rect">
              <a:avLst/>
            </a:prstGeom>
            <a:solidFill>
              <a:srgbClr val="738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fi-FI" sz="2400">
                <a:solidFill>
                  <a:srgbClr val="000000"/>
                </a:solidFill>
              </a:endParaRPr>
            </a:p>
          </p:txBody>
        </p:sp>
        <p:sp>
          <p:nvSpPr>
            <p:cNvPr id="1037" name="Rectangle 12"/>
            <p:cNvSpPr>
              <a:spLocks noChangeArrowheads="1"/>
            </p:cNvSpPr>
            <p:nvPr/>
          </p:nvSpPr>
          <p:spPr bwMode="auto">
            <a:xfrm>
              <a:off x="5568" y="3457"/>
              <a:ext cx="295" cy="286"/>
            </a:xfrm>
            <a:prstGeom prst="rect">
              <a:avLst/>
            </a:prstGeom>
            <a:solidFill>
              <a:srgbClr val="7CD5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fi-FI" sz="2400">
                <a:solidFill>
                  <a:srgbClr val="000000"/>
                </a:solidFill>
              </a:endParaRPr>
            </a:p>
          </p:txBody>
        </p:sp>
        <p:sp>
          <p:nvSpPr>
            <p:cNvPr id="1038" name="Rectangle 13"/>
            <p:cNvSpPr>
              <a:spLocks noChangeArrowheads="1"/>
            </p:cNvSpPr>
            <p:nvPr/>
          </p:nvSpPr>
          <p:spPr bwMode="auto">
            <a:xfrm>
              <a:off x="5568" y="2735"/>
              <a:ext cx="295" cy="290"/>
            </a:xfrm>
            <a:prstGeom prst="rect">
              <a:avLst/>
            </a:prstGeom>
            <a:solidFill>
              <a:srgbClr val="009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fi-FI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13" name="Group 12"/>
          <p:cNvGrpSpPr/>
          <p:nvPr userDrawn="1"/>
        </p:nvGrpSpPr>
        <p:grpSpPr>
          <a:xfrm>
            <a:off x="143339" y="116632"/>
            <a:ext cx="3539067" cy="1019810"/>
            <a:chOff x="0" y="0"/>
            <a:chExt cx="2654300" cy="1019810"/>
          </a:xfrm>
        </p:grpSpPr>
        <p:pic>
          <p:nvPicPr>
            <p:cNvPr id="14" name="Picture 13" descr="HHlogo_fi_low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654300" cy="1019810"/>
            </a:xfrm>
            <a:prstGeom prst="rect">
              <a:avLst/>
            </a:prstGeom>
            <a:noFill/>
            <a:ln>
              <a:noFill/>
            </a:ln>
            <a:extLst/>
          </p:spPr>
        </p:pic>
        <p:sp>
          <p:nvSpPr>
            <p:cNvPr id="15" name="Text Box 2"/>
            <p:cNvSpPr txBox="1">
              <a:spLocks noChangeArrowheads="1"/>
            </p:cNvSpPr>
            <p:nvPr userDrawn="1"/>
          </p:nvSpPr>
          <p:spPr bwMode="auto">
            <a:xfrm>
              <a:off x="774700" y="520700"/>
              <a:ext cx="1866900" cy="48260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eaLnBrk="0" fontAlgn="base" hangingPunct="0">
                <a:lnSpc>
                  <a:spcPct val="107000"/>
                </a:lnSpc>
                <a:spcBef>
                  <a:spcPct val="0"/>
                </a:spcBef>
                <a:spcAft>
                  <a:spcPts val="800"/>
                </a:spcAft>
              </a:pPr>
              <a:r>
                <a:rPr lang="en-US" sz="110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 </a:t>
              </a:r>
              <a:endParaRPr lang="fi-FI" sz="11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3692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>
          <a:solidFill>
            <a:srgbClr val="4C4C4C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000">
          <a:solidFill>
            <a:srgbClr val="4C4C4C"/>
          </a:solidFill>
          <a:latin typeface="Tahoma" pitchFamily="1" charset="0"/>
          <a:ea typeface="ＭＳ Ｐゴシック" pitchFamily="1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000">
          <a:solidFill>
            <a:srgbClr val="4C4C4C"/>
          </a:solidFill>
          <a:latin typeface="Tahoma" pitchFamily="1" charset="0"/>
          <a:ea typeface="ＭＳ Ｐゴシック" pitchFamily="1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000">
          <a:solidFill>
            <a:srgbClr val="4C4C4C"/>
          </a:solidFill>
          <a:latin typeface="Tahoma" pitchFamily="1" charset="0"/>
          <a:ea typeface="ＭＳ Ｐゴシック" pitchFamily="1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000">
          <a:solidFill>
            <a:srgbClr val="4C4C4C"/>
          </a:solidFill>
          <a:latin typeface="Tahoma" pitchFamily="1" charset="0"/>
          <a:ea typeface="ＭＳ Ｐゴシック" pitchFamily="1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000">
          <a:solidFill>
            <a:srgbClr val="4C4C4C"/>
          </a:solidFill>
          <a:latin typeface="Tahoma" pitchFamily="1" charset="0"/>
          <a:ea typeface="ＭＳ Ｐゴシック" pitchFamily="1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000">
          <a:solidFill>
            <a:srgbClr val="4C4C4C"/>
          </a:solidFill>
          <a:latin typeface="Tahoma" pitchFamily="1" charset="0"/>
          <a:ea typeface="ＭＳ Ｐゴシック" pitchFamily="1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000">
          <a:solidFill>
            <a:srgbClr val="4C4C4C"/>
          </a:solidFill>
          <a:latin typeface="Tahoma" pitchFamily="1" charset="0"/>
          <a:ea typeface="ＭＳ Ｐゴシック" pitchFamily="1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000">
          <a:solidFill>
            <a:srgbClr val="4C4C4C"/>
          </a:solidFill>
          <a:latin typeface="Tahoma" pitchFamily="1" charset="0"/>
          <a:ea typeface="ＭＳ Ｐゴシック" pitchFamily="1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7CD568"/>
        </a:buClr>
        <a:buFont typeface="Wingdings" panose="05000000000000000000" pitchFamily="2" charset="2"/>
        <a:buChar char="§"/>
        <a:defRPr sz="2400">
          <a:solidFill>
            <a:srgbClr val="4C4C4C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AC9"/>
        </a:buClr>
        <a:buFont typeface="Wingdings" panose="05000000000000000000" pitchFamily="2" charset="2"/>
        <a:buChar char="§"/>
        <a:defRPr sz="2000">
          <a:solidFill>
            <a:srgbClr val="4C4C4C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738CBC"/>
        </a:buClr>
        <a:buFont typeface="Wingdings" panose="05000000000000000000" pitchFamily="2" charset="2"/>
        <a:buChar char="§"/>
        <a:defRPr sz="2000">
          <a:solidFill>
            <a:srgbClr val="4C4C4C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99B1"/>
        </a:buClr>
        <a:buFont typeface="Wingdings" panose="05000000000000000000" pitchFamily="2" charset="2"/>
        <a:buChar char="§"/>
        <a:defRPr>
          <a:solidFill>
            <a:srgbClr val="4C4C4C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3A1A18"/>
        </a:buClr>
        <a:buFont typeface="Wingdings" panose="05000000000000000000" pitchFamily="2" charset="2"/>
        <a:buChar char="§"/>
        <a:defRPr>
          <a:solidFill>
            <a:srgbClr val="4C4C4C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3A1A18"/>
        </a:buClr>
        <a:buFont typeface="Wingdings" pitchFamily="1" charset="2"/>
        <a:buChar char="§"/>
        <a:defRPr>
          <a:solidFill>
            <a:srgbClr val="4C4C4C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3A1A18"/>
        </a:buClr>
        <a:buFont typeface="Wingdings" pitchFamily="1" charset="2"/>
        <a:buChar char="§"/>
        <a:defRPr>
          <a:solidFill>
            <a:srgbClr val="4C4C4C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3A1A18"/>
        </a:buClr>
        <a:buFont typeface="Wingdings" pitchFamily="1" charset="2"/>
        <a:buChar char="§"/>
        <a:defRPr>
          <a:solidFill>
            <a:srgbClr val="4C4C4C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3A1A18"/>
        </a:buClr>
        <a:buFont typeface="Wingdings" pitchFamily="1" charset="2"/>
        <a:buChar char="§"/>
        <a:defRPr>
          <a:solidFill>
            <a:srgbClr val="4C4C4C"/>
          </a:solidFill>
          <a:latin typeface="+mn-lt"/>
          <a:ea typeface="+mn-ea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html_responsive.asp" TargetMode="External"/><Relationship Id="rId2" Type="http://schemas.openxmlformats.org/officeDocument/2006/relationships/hyperlink" Target="https://developers.google.com/web/fundamentals/design-and-ux/responsive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treehouse.com/library/your-responsive-toolbox" TargetMode="External"/><Relationship Id="rId2" Type="http://schemas.openxmlformats.org/officeDocument/2006/relationships/hyperlink" Target="https://www.w3schools.com/html/html_responsive.asp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udemy.com/design-and-develop-a-killer-website-with-html5-and-css3/learn/lecture/2619816#overview" TargetMode="External"/><Relationship Id="rId4" Type="http://schemas.openxmlformats.org/officeDocument/2006/relationships/hyperlink" Target="http://www.instantshift.com/2014/02/17/responsive-web-design-toolbox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6947-708B-B147-B3B4-A084A9BD0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73215"/>
            <a:ext cx="10769600" cy="1559169"/>
          </a:xfrm>
        </p:spPr>
        <p:txBody>
          <a:bodyPr/>
          <a:lstStyle/>
          <a:p>
            <a:pPr algn="ctr"/>
            <a:r>
              <a:rPr lang="en-US" sz="5400" dirty="0"/>
              <a:t>Responsive Web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1C657-EDC9-BE4C-89CE-D5A2AEFE9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132384"/>
            <a:ext cx="10769600" cy="155917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Thi Tran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21835-B206-F246-AFA4-267E69A5B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ACE64-D165-4502-B7B9-3C014220B6E8}" type="slidenum">
              <a:rPr lang="fi-FI" altLang="fi-FI" smtClean="0"/>
              <a:pPr/>
              <a:t>1</a:t>
            </a:fld>
            <a:endParaRPr lang="fi-FI" altLang="fi-FI"/>
          </a:p>
        </p:txBody>
      </p:sp>
    </p:spTree>
    <p:extLst>
      <p:ext uri="{BB962C8B-B14F-4D97-AF65-F5344CB8AC3E}">
        <p14:creationId xmlns:p14="http://schemas.microsoft.com/office/powerpoint/2010/main" val="2041466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85AE7-C15A-9944-8B33-CD9CE116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Responsive Web Design?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26A20-402B-3744-94DC-75B74B54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ACE64-D165-4502-B7B9-3C014220B6E8}" type="slidenum">
              <a:rPr lang="fi-FI" altLang="fi-FI" smtClean="0"/>
              <a:pPr/>
              <a:t>2</a:t>
            </a:fld>
            <a:endParaRPr lang="fi-FI" altLang="fi-FI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8A5985D-9C8A-6446-A988-90931D163C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1921385" y="1634093"/>
            <a:ext cx="8146030" cy="45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602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4DC3A-3DA7-0C49-A725-4639B3352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explanations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C9260-4E8C-A745-9E9E-68A7D8D6B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Google</a:t>
            </a:r>
            <a:r>
              <a:rPr lang="en-US" dirty="0"/>
              <a:t>: </a:t>
            </a:r>
            <a:r>
              <a:rPr lang="en" dirty="0"/>
              <a:t>A multitude of different screen sizes exist across phones, "phablets," tablets, desktops, game consoles, TVs, and even wearables. Screen sizes are always changing, so it's important that your site can </a:t>
            </a:r>
            <a:r>
              <a:rPr lang="en" b="1" dirty="0"/>
              <a:t>adapt to any screen size</a:t>
            </a:r>
            <a:r>
              <a:rPr lang="en" dirty="0"/>
              <a:t>, today or in the future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w3school</a:t>
            </a:r>
            <a:r>
              <a:rPr lang="en-US" dirty="0"/>
              <a:t>: </a:t>
            </a:r>
            <a:r>
              <a:rPr lang="en" dirty="0"/>
              <a:t>Responsive Web Design is about using HTML and CSS to automatically resize, hide, shrink, or enlarge, a website, to </a:t>
            </a:r>
            <a:r>
              <a:rPr lang="en" b="1" dirty="0"/>
              <a:t>make it look good on all devices </a:t>
            </a:r>
            <a:r>
              <a:rPr lang="en" dirty="0"/>
              <a:t>(desktops, tablets, and phones)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EBCE24-40FC-CD4C-8A66-EA9307B57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ACE64-D165-4502-B7B9-3C014220B6E8}" type="slidenum">
              <a:rPr lang="fi-FI" altLang="fi-FI" smtClean="0"/>
              <a:pPr/>
              <a:t>3</a:t>
            </a:fld>
            <a:endParaRPr lang="fi-FI" altLang="fi-FI"/>
          </a:p>
        </p:txBody>
      </p:sp>
    </p:spTree>
    <p:extLst>
      <p:ext uri="{BB962C8B-B14F-4D97-AF65-F5344CB8AC3E}">
        <p14:creationId xmlns:p14="http://schemas.microsoft.com/office/powerpoint/2010/main" val="2245639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522D13-7DB2-334A-A762-7216B6316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ACE64-D165-4502-B7B9-3C014220B6E8}" type="slidenum">
              <a:rPr lang="fi-FI" altLang="fi-FI" smtClean="0"/>
              <a:pPr/>
              <a:t>4</a:t>
            </a:fld>
            <a:endParaRPr lang="fi-FI" altLang="fi-FI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DA5D9984-C02E-1D48-A5F9-29141B8D1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234506"/>
            <a:ext cx="5294716" cy="2872383"/>
          </a:xfrm>
          <a:prstGeom prst="rect">
            <a:avLst/>
          </a:prstGeom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7065A6DC-21AB-C544-8F78-F127D8BBA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287685" y="1751112"/>
            <a:ext cx="5294715" cy="3891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015AD58-C197-7849-B2DE-C32A554E5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responsive?</a:t>
            </a:r>
          </a:p>
        </p:txBody>
      </p:sp>
    </p:spTree>
    <p:extLst>
      <p:ext uri="{BB962C8B-B14F-4D97-AF65-F5344CB8AC3E}">
        <p14:creationId xmlns:p14="http://schemas.microsoft.com/office/powerpoint/2010/main" val="3605186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EEC4D-D563-1645-AF5B-4319DFF31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responsive?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18017-336C-FC42-86B0-E18034021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ACE64-D165-4502-B7B9-3C014220B6E8}" type="slidenum">
              <a:rPr lang="fi-FI" altLang="fi-FI" smtClean="0"/>
              <a:pPr/>
              <a:t>5</a:t>
            </a:fld>
            <a:endParaRPr lang="fi-FI" altLang="fi-FI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D999125-96E0-B749-9537-8E4BF2CD6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9637" y="1751112"/>
            <a:ext cx="8469525" cy="41036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F7D853-D5B8-F94C-B86A-42210DF46BC3}"/>
              </a:ext>
            </a:extLst>
          </p:cNvPr>
          <p:cNvSpPr txBox="1"/>
          <p:nvPr/>
        </p:nvSpPr>
        <p:spPr>
          <a:xfrm>
            <a:off x="7753247" y="6374203"/>
            <a:ext cx="2475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</a:t>
            </a:r>
            <a:r>
              <a:rPr lang="fi-FI" sz="1400" dirty="0"/>
              <a:t>Jonas </a:t>
            </a:r>
            <a:r>
              <a:rPr lang="fi-FI" sz="1400" dirty="0" err="1"/>
              <a:t>Schmedtmann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51915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84CA4-8671-1B44-86CD-A1B06707C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87DCA-838B-1340-9E97-D2C944604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Include meta tag</a:t>
            </a:r>
            <a:endParaRPr lang="en" dirty="0"/>
          </a:p>
          <a:p>
            <a:pPr marL="400050" lvl="1" indent="0">
              <a:buNone/>
            </a:pPr>
            <a:r>
              <a:rPr lang="en" dirty="0"/>
              <a:t>&lt;meta name="viewport" content="width=device-width, initial-scale=1.0"&gt;</a:t>
            </a:r>
          </a:p>
          <a:p>
            <a:pPr marL="400050" lvl="1" indent="0">
              <a:buNone/>
            </a:pPr>
            <a:endParaRPr lang="en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queries file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Start to code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70891-1D6E-874A-BD90-DEFA586E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ACE64-D165-4502-B7B9-3C014220B6E8}" type="slidenum">
              <a:rPr lang="fi-FI" altLang="fi-FI" smtClean="0"/>
              <a:pPr/>
              <a:t>6</a:t>
            </a:fld>
            <a:endParaRPr lang="fi-FI" altLang="fi-FI"/>
          </a:p>
        </p:txBody>
      </p:sp>
    </p:spTree>
    <p:extLst>
      <p:ext uri="{BB962C8B-B14F-4D97-AF65-F5344CB8AC3E}">
        <p14:creationId xmlns:p14="http://schemas.microsoft.com/office/powerpoint/2010/main" val="1964046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1E6F-A81A-6446-B706-A95FF6061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Now, let’s code!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D8ABC-A9A8-4047-8E7C-A6CE37D00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Item in row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Creative way of responsive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F9B92-A814-1A47-A601-CF19D5B91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ACE64-D165-4502-B7B9-3C014220B6E8}" type="slidenum">
              <a:rPr lang="fi-FI" altLang="fi-FI" smtClean="0"/>
              <a:pPr/>
              <a:t>7</a:t>
            </a:fld>
            <a:endParaRPr lang="fi-FI" altLang="fi-FI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E752B4-8651-EB41-97D4-488AC203A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698" y="1149563"/>
            <a:ext cx="5061858" cy="25031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EEB8E-349F-CD46-A7A8-26E180E08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342" y="3818399"/>
            <a:ext cx="5559886" cy="220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91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2B6D2-F9EF-E341-A6B8-F9F48359B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F08D5-5DDE-9241-84C5-8119D41BA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72072"/>
            <a:ext cx="2492829" cy="4102968"/>
          </a:xfrm>
        </p:spPr>
        <p:txBody>
          <a:bodyPr/>
          <a:lstStyle/>
          <a:p>
            <a:r>
              <a:rPr lang="en-US" dirty="0"/>
              <a:t>Customize Products section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1B2FBC-2F9C-8D47-AFFB-6FAA59417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ACE64-D165-4502-B7B9-3C014220B6E8}" type="slidenum">
              <a:rPr lang="fi-FI" altLang="fi-FI" smtClean="0"/>
              <a:pPr/>
              <a:t>8</a:t>
            </a:fld>
            <a:endParaRPr lang="fi-FI" altLang="fi-FI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2C28AD-02FE-2A42-88CA-DD306C017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429" y="1872072"/>
            <a:ext cx="6527854" cy="451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504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43D5E-CE69-E94C-879E-2BD1E792A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BD9B8-4885-1449-AE07-2DB9D085B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>
                <a:hlinkClick r:id="rId2"/>
              </a:rPr>
              <a:t>https://www.w3schools.com/html/html_responsive.asp</a:t>
            </a:r>
            <a:endParaRPr lang="fi-FI" dirty="0"/>
          </a:p>
          <a:p>
            <a:endParaRPr lang="fi-FI" dirty="0"/>
          </a:p>
          <a:p>
            <a:r>
              <a:rPr lang="fi-FI" dirty="0">
                <a:hlinkClick r:id="rId3"/>
              </a:rPr>
              <a:t>https://teamtreehouse.com/library/your-responsive-toolbox</a:t>
            </a:r>
            <a:endParaRPr lang="fi-FI" dirty="0"/>
          </a:p>
          <a:p>
            <a:endParaRPr lang="fi-FI" dirty="0"/>
          </a:p>
          <a:p>
            <a:r>
              <a:rPr lang="fi-FI" dirty="0">
                <a:hlinkClick r:id="rId4"/>
              </a:rPr>
              <a:t>http://www.instantshift.com/2014/02/17/responsive-web-design-toolbox/</a:t>
            </a:r>
            <a:endParaRPr lang="fi-FI" dirty="0"/>
          </a:p>
          <a:p>
            <a:endParaRPr lang="fi-FI" dirty="0"/>
          </a:p>
          <a:p>
            <a:r>
              <a:rPr lang="fi-FI" dirty="0">
                <a:hlinkClick r:id="rId5"/>
              </a:rPr>
              <a:t>https://www.udemy.com/design-and-develop-a-killer-website-with-html5-and-css3/learn/lecture/2619816#overview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0B5899-E5D2-FD4A-89C8-17138F661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ACE64-D165-4502-B7B9-3C014220B6E8}" type="slidenum">
              <a:rPr lang="fi-FI" altLang="fi-FI" smtClean="0"/>
              <a:pPr/>
              <a:t>9</a:t>
            </a:fld>
            <a:endParaRPr lang="fi-FI" altLang="fi-FI"/>
          </a:p>
        </p:txBody>
      </p:sp>
    </p:spTree>
    <p:extLst>
      <p:ext uri="{BB962C8B-B14F-4D97-AF65-F5344CB8AC3E}">
        <p14:creationId xmlns:p14="http://schemas.microsoft.com/office/powerpoint/2010/main" val="1647672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-teem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-teema">
      <a:majorFont>
        <a:latin typeface="Tahoma"/>
        <a:ea typeface="ＭＳ Ｐゴシック"/>
        <a:cs typeface=""/>
      </a:majorFont>
      <a:minorFont>
        <a:latin typeface="Tahom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i-FI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i-FI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Office-teem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em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em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em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em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-teem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em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em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em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em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em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-teem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HHppkalvo_fin [Read-Only] [Compatibility Mode]" id="{86254874-8DDC-42A2-9D63-BEA5CB18C65A}" vid="{A7F2CF15-A539-4F8B-A1DC-60DB5F08555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13173</TotalTime>
  <Words>204</Words>
  <Application>Microsoft Macintosh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Tahoma</vt:lpstr>
      <vt:lpstr>Wingdings</vt:lpstr>
      <vt:lpstr>Office-teema</vt:lpstr>
      <vt:lpstr>Responsive Web Design</vt:lpstr>
      <vt:lpstr>What is Responsive Web Design?</vt:lpstr>
      <vt:lpstr>Some explanations</vt:lpstr>
      <vt:lpstr>Why responsive?</vt:lpstr>
      <vt:lpstr>How responsive?</vt:lpstr>
      <vt:lpstr>Steps</vt:lpstr>
      <vt:lpstr>Now, let’s code!</vt:lpstr>
      <vt:lpstr>Homework</vt:lpstr>
      <vt:lpstr>Some other sources</vt:lpstr>
    </vt:vector>
  </TitlesOfParts>
  <Company>HAAGAHELIA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Systems</dc:title>
  <dc:creator>Tuoriniemi Tero</dc:creator>
  <cp:lastModifiedBy>Tran Thi</cp:lastModifiedBy>
  <cp:revision>239</cp:revision>
  <cp:lastPrinted>2019-02-04T10:08:30Z</cp:lastPrinted>
  <dcterms:created xsi:type="dcterms:W3CDTF">2015-04-15T06:39:59Z</dcterms:created>
  <dcterms:modified xsi:type="dcterms:W3CDTF">2019-04-15T18:53:34Z</dcterms:modified>
</cp:coreProperties>
</file>